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658" r:id="rId5"/>
  </p:sldMasterIdLst>
  <p:notesMasterIdLst>
    <p:notesMasterId r:id="rId18"/>
  </p:notesMasterIdLst>
  <p:handoutMasterIdLst>
    <p:handoutMasterId r:id="rId19"/>
  </p:handoutMasterIdLst>
  <p:sldIdLst>
    <p:sldId id="268" r:id="rId6"/>
    <p:sldId id="332" r:id="rId7"/>
    <p:sldId id="333" r:id="rId8"/>
    <p:sldId id="291" r:id="rId9"/>
    <p:sldId id="320" r:id="rId10"/>
    <p:sldId id="298" r:id="rId11"/>
    <p:sldId id="276" r:id="rId12"/>
    <p:sldId id="303" r:id="rId13"/>
    <p:sldId id="294" r:id="rId14"/>
    <p:sldId id="281" r:id="rId15"/>
    <p:sldId id="335" r:id="rId16"/>
    <p:sldId id="336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ech  support" initials="" lastIdx="0" clrIdx="0"/>
  <p:cmAuthor id="1" name="Erin Rank" initials="ER" lastIdx="9" clrIdx="1">
    <p:extLst>
      <p:ext uri="{19B8F6BF-5375-455C-9EA6-DF929625EA0E}">
        <p15:presenceInfo xmlns:p15="http://schemas.microsoft.com/office/powerpoint/2012/main" userId="S::erank@habitatla.org::b55f0c93-ec13-406a-bf4e-eccee29bb441" providerId="AD"/>
      </p:ext>
    </p:extLst>
  </p:cmAuthor>
  <p:cmAuthor id="2" name="Kenna Ledbetter" initials="KL" lastIdx="3" clrIdx="2">
    <p:extLst>
      <p:ext uri="{19B8F6BF-5375-455C-9EA6-DF929625EA0E}">
        <p15:presenceInfo xmlns:p15="http://schemas.microsoft.com/office/powerpoint/2012/main" userId="S::kledbetter@habitatla.org::452dac21-6d4e-4cf8-89f5-60c599495c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C00"/>
    <a:srgbClr val="A4343A"/>
    <a:srgbClr val="5E6263"/>
    <a:srgbClr val="FF671F"/>
    <a:srgbClr val="00A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1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5T13:06:31.423" idx="7">
    <p:pos x="10" y="10"/>
    <p:text>1-3 ER
4-6 SE
7-15 ER
16 SE
17 ER
18 SE
19 ER
20-21 SE</p:text>
    <p:extLst>
      <p:ext uri="{C676402C-5697-4E1C-873F-D02D1690AC5C}">
        <p15:threadingInfo xmlns:p15="http://schemas.microsoft.com/office/powerpoint/2012/main" timeZoneBias="420"/>
      </p:ext>
    </p:extLst>
  </p:cm>
  <p:cm authorId="1" dt="2021-04-15T13:06:44.345" idx="8">
    <p:pos x="10" y="106"/>
    <p:text>[@Kenna Ledbetter]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  <p:cm authorId="1" dt="2021-04-15T13:06:59.346" idx="9">
    <p:pos x="10" y="202"/>
    <p:text>FYI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  <p:cm authorId="2" dt="2021-04-15T13:10:10.701" idx="3">
    <p:pos x="10" y="298"/>
    <p:text>Thanks Erin!</p:text>
    <p:extLst>
      <p:ext uri="{C676402C-5697-4E1C-873F-D02D1690AC5C}">
        <p15:threadingInfo xmlns:p15="http://schemas.microsoft.com/office/powerpoint/2012/main" timeZoneBias="420">
          <p15:parentCm authorId="1" idx="7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572B2-15CC-4AAE-945C-3F0E38CD26C3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78BC1E3-F5FB-48D2-8FFE-4E8BA6A64A68}">
      <dgm:prSet custT="1"/>
      <dgm:spPr/>
      <dgm:t>
        <a:bodyPr/>
        <a:lstStyle/>
        <a:p>
          <a:r>
            <a:rPr lang="en-US" sz="1200"/>
            <a:t>Over 35 million families have been served through Habitat for Humanity worldwide. </a:t>
          </a:r>
        </a:p>
      </dgm:t>
    </dgm:pt>
    <dgm:pt modelId="{805F26C4-C27D-4563-93A8-79E616EBF248}" type="parTrans" cxnId="{D5771B1A-F5EA-41BE-B74B-F31BC33C2FD0}">
      <dgm:prSet/>
      <dgm:spPr/>
      <dgm:t>
        <a:bodyPr/>
        <a:lstStyle/>
        <a:p>
          <a:endParaRPr lang="en-US"/>
        </a:p>
      </dgm:t>
    </dgm:pt>
    <dgm:pt modelId="{827C76C7-F34E-44FB-B516-E008F7AF949B}" type="sibTrans" cxnId="{D5771B1A-F5EA-41BE-B74B-F31BC33C2FD0}">
      <dgm:prSet/>
      <dgm:spPr/>
      <dgm:t>
        <a:bodyPr/>
        <a:lstStyle/>
        <a:p>
          <a:endParaRPr lang="en-US"/>
        </a:p>
      </dgm:t>
    </dgm:pt>
    <dgm:pt modelId="{7BD8560D-124C-404A-B5C2-BE6485EA9CF8}">
      <dgm:prSet custT="1"/>
      <dgm:spPr/>
      <dgm:t>
        <a:bodyPr/>
        <a:lstStyle/>
        <a:p>
          <a:r>
            <a:rPr lang="en-US" sz="1200"/>
            <a:t>Habitat provides opportunities to change the trajectory of a family’s life by investing in the economic stability of each homebuyer now and in the future </a:t>
          </a:r>
        </a:p>
      </dgm:t>
    </dgm:pt>
    <dgm:pt modelId="{F28DCE11-91AF-448F-83B2-D086523F636D}" type="parTrans" cxnId="{EAD4975B-8245-4546-90C9-371B0C3651FF}">
      <dgm:prSet/>
      <dgm:spPr/>
      <dgm:t>
        <a:bodyPr/>
        <a:lstStyle/>
        <a:p>
          <a:endParaRPr lang="en-US"/>
        </a:p>
      </dgm:t>
    </dgm:pt>
    <dgm:pt modelId="{F95DFF01-7E41-49D4-B855-5B32169D10B6}" type="sibTrans" cxnId="{EAD4975B-8245-4546-90C9-371B0C3651FF}">
      <dgm:prSet/>
      <dgm:spPr/>
      <dgm:t>
        <a:bodyPr/>
        <a:lstStyle/>
        <a:p>
          <a:endParaRPr lang="en-US"/>
        </a:p>
      </dgm:t>
    </dgm:pt>
    <dgm:pt modelId="{A741EDAD-FDCD-472C-A40D-F3B16C76BC5F}">
      <dgm:prSet custT="1"/>
      <dgm:spPr/>
      <dgm:t>
        <a:bodyPr/>
        <a:lstStyle/>
        <a:p>
          <a:r>
            <a:rPr lang="en-US" sz="1400"/>
            <a:t>Mortgage Affordability </a:t>
          </a:r>
        </a:p>
      </dgm:t>
    </dgm:pt>
    <dgm:pt modelId="{7230FCEB-78F1-4CA7-8634-866AECFD5B89}" type="parTrans" cxnId="{FF2E934A-92D6-496B-8003-6749F964C096}">
      <dgm:prSet/>
      <dgm:spPr/>
      <dgm:t>
        <a:bodyPr/>
        <a:lstStyle/>
        <a:p>
          <a:endParaRPr lang="en-US"/>
        </a:p>
      </dgm:t>
    </dgm:pt>
    <dgm:pt modelId="{CB68C3E6-F252-4D4E-B0EE-B9DF191111EA}" type="sibTrans" cxnId="{FF2E934A-92D6-496B-8003-6749F964C096}">
      <dgm:prSet/>
      <dgm:spPr/>
      <dgm:t>
        <a:bodyPr/>
        <a:lstStyle/>
        <a:p>
          <a:endParaRPr lang="en-US"/>
        </a:p>
      </dgm:t>
    </dgm:pt>
    <dgm:pt modelId="{97FAD603-8973-4BDB-8C33-14A09983BAA5}">
      <dgm:prSet custT="1"/>
      <dgm:spPr/>
      <dgm:t>
        <a:bodyPr/>
        <a:lstStyle/>
        <a:p>
          <a:r>
            <a:rPr lang="en-US" sz="1400"/>
            <a:t>No more than 35% of a family’s income will go to paying monthly mortgage payment. </a:t>
          </a:r>
        </a:p>
      </dgm:t>
    </dgm:pt>
    <dgm:pt modelId="{94DFFCBC-EBEE-406C-9DEC-BC37A5E416AB}" type="parTrans" cxnId="{5BD52129-1BB7-44AA-936C-87766DD013FA}">
      <dgm:prSet/>
      <dgm:spPr/>
      <dgm:t>
        <a:bodyPr/>
        <a:lstStyle/>
        <a:p>
          <a:endParaRPr lang="en-US"/>
        </a:p>
      </dgm:t>
    </dgm:pt>
    <dgm:pt modelId="{FDADB8D2-E043-454A-9B3D-4002D6728C0F}" type="sibTrans" cxnId="{5BD52129-1BB7-44AA-936C-87766DD013FA}">
      <dgm:prSet/>
      <dgm:spPr/>
      <dgm:t>
        <a:bodyPr/>
        <a:lstStyle/>
        <a:p>
          <a:endParaRPr lang="en-US"/>
        </a:p>
      </dgm:t>
    </dgm:pt>
    <dgm:pt modelId="{BA68B266-8445-4B4F-9924-D2736ED41B5E}">
      <dgm:prSet custT="1"/>
      <dgm:spPr/>
      <dgm:t>
        <a:bodyPr/>
        <a:lstStyle/>
        <a:p>
          <a:r>
            <a:rPr lang="en-US" sz="1800"/>
            <a:t>Down Payment Assistance</a:t>
          </a:r>
        </a:p>
      </dgm:t>
    </dgm:pt>
    <dgm:pt modelId="{CB4F5F0B-2FAA-467C-A582-AC9EE829B33A}" type="parTrans" cxnId="{A433A1F6-89F7-4A25-AA9C-9866F29F9C61}">
      <dgm:prSet/>
      <dgm:spPr/>
      <dgm:t>
        <a:bodyPr/>
        <a:lstStyle/>
        <a:p>
          <a:endParaRPr lang="en-US"/>
        </a:p>
      </dgm:t>
    </dgm:pt>
    <dgm:pt modelId="{58885973-85EE-450F-B054-D7ACD803D27F}" type="sibTrans" cxnId="{A433A1F6-89F7-4A25-AA9C-9866F29F9C61}">
      <dgm:prSet/>
      <dgm:spPr/>
      <dgm:t>
        <a:bodyPr/>
        <a:lstStyle/>
        <a:p>
          <a:endParaRPr lang="en-US"/>
        </a:p>
      </dgm:t>
    </dgm:pt>
    <dgm:pt modelId="{4BAC97A5-19B2-4B67-AB11-0F84984513C7}">
      <dgm:prSet custT="1"/>
      <dgm:spPr/>
      <dgm:t>
        <a:bodyPr/>
        <a:lstStyle/>
        <a:p>
          <a:r>
            <a:rPr lang="en-US" sz="1800"/>
            <a:t>Mortgage Lending</a:t>
          </a:r>
        </a:p>
      </dgm:t>
    </dgm:pt>
    <dgm:pt modelId="{510CC53C-1E86-4440-86AE-A0922A85CEFC}" type="parTrans" cxnId="{3A560FC6-7613-4EF6-B10E-82FA1200CE93}">
      <dgm:prSet/>
      <dgm:spPr/>
      <dgm:t>
        <a:bodyPr/>
        <a:lstStyle/>
        <a:p>
          <a:endParaRPr lang="en-US"/>
        </a:p>
      </dgm:t>
    </dgm:pt>
    <dgm:pt modelId="{ADEE44B7-971D-4B0F-A4FB-50A304FE21D1}" type="sibTrans" cxnId="{3A560FC6-7613-4EF6-B10E-82FA1200CE93}">
      <dgm:prSet/>
      <dgm:spPr/>
      <dgm:t>
        <a:bodyPr/>
        <a:lstStyle/>
        <a:p>
          <a:endParaRPr lang="en-US"/>
        </a:p>
      </dgm:t>
    </dgm:pt>
    <dgm:pt modelId="{78E3650A-261F-4DF7-B6E5-807948FBE375}">
      <dgm:prSet custT="1"/>
      <dgm:spPr/>
      <dgm:t>
        <a:bodyPr/>
        <a:lstStyle/>
        <a:p>
          <a:r>
            <a:rPr lang="en-US" sz="1600"/>
            <a:t>Bridging the homeownership gap for people of color. </a:t>
          </a:r>
        </a:p>
      </dgm:t>
    </dgm:pt>
    <dgm:pt modelId="{44C09335-0850-4CF6-85BB-8EA19768697B}" type="parTrans" cxnId="{AA4144DF-70E3-4215-8F1C-87741E7D8149}">
      <dgm:prSet/>
      <dgm:spPr/>
      <dgm:t>
        <a:bodyPr/>
        <a:lstStyle/>
        <a:p>
          <a:endParaRPr lang="en-US"/>
        </a:p>
      </dgm:t>
    </dgm:pt>
    <dgm:pt modelId="{B5FC9E99-4651-47CE-83F2-8D5D2C187838}" type="sibTrans" cxnId="{AA4144DF-70E3-4215-8F1C-87741E7D8149}">
      <dgm:prSet/>
      <dgm:spPr/>
      <dgm:t>
        <a:bodyPr/>
        <a:lstStyle/>
        <a:p>
          <a:endParaRPr lang="en-US"/>
        </a:p>
      </dgm:t>
    </dgm:pt>
    <dgm:pt modelId="{6FDE2C65-1EBD-4644-A6B3-024A8E995D0C}" type="pres">
      <dgm:prSet presAssocID="{EBE572B2-15CC-4AAE-945C-3F0E38CD26C3}" presName="diagram" presStyleCnt="0">
        <dgm:presLayoutVars>
          <dgm:dir/>
          <dgm:resizeHandles val="exact"/>
        </dgm:presLayoutVars>
      </dgm:prSet>
      <dgm:spPr/>
    </dgm:pt>
    <dgm:pt modelId="{F51D24E9-BF71-448B-8DD9-437F44D424A6}" type="pres">
      <dgm:prSet presAssocID="{078BC1E3-F5FB-48D2-8FFE-4E8BA6A64A68}" presName="node" presStyleLbl="node1" presStyleIdx="0" presStyleCnt="6">
        <dgm:presLayoutVars>
          <dgm:bulletEnabled val="1"/>
        </dgm:presLayoutVars>
      </dgm:prSet>
      <dgm:spPr/>
    </dgm:pt>
    <dgm:pt modelId="{7E0CBD20-5866-47C1-815D-A53308F7FD78}" type="pres">
      <dgm:prSet presAssocID="{827C76C7-F34E-44FB-B516-E008F7AF949B}" presName="sibTrans" presStyleCnt="0"/>
      <dgm:spPr/>
    </dgm:pt>
    <dgm:pt modelId="{5B0BBB1A-F44C-4E3E-A2BA-3B0D919DB3E1}" type="pres">
      <dgm:prSet presAssocID="{7BD8560D-124C-404A-B5C2-BE6485EA9CF8}" presName="node" presStyleLbl="node1" presStyleIdx="1" presStyleCnt="6">
        <dgm:presLayoutVars>
          <dgm:bulletEnabled val="1"/>
        </dgm:presLayoutVars>
      </dgm:prSet>
      <dgm:spPr/>
    </dgm:pt>
    <dgm:pt modelId="{F8BA7B8D-A4DD-46EF-B58F-88CB743AF615}" type="pres">
      <dgm:prSet presAssocID="{F95DFF01-7E41-49D4-B855-5B32169D10B6}" presName="sibTrans" presStyleCnt="0"/>
      <dgm:spPr/>
    </dgm:pt>
    <dgm:pt modelId="{6380DF24-2AE9-4641-A071-2A770211DA3D}" type="pres">
      <dgm:prSet presAssocID="{A741EDAD-FDCD-472C-A40D-F3B16C76BC5F}" presName="node" presStyleLbl="node1" presStyleIdx="2" presStyleCnt="6" custLinFactNeighborY="0">
        <dgm:presLayoutVars>
          <dgm:bulletEnabled val="1"/>
        </dgm:presLayoutVars>
      </dgm:prSet>
      <dgm:spPr/>
    </dgm:pt>
    <dgm:pt modelId="{8634219A-2F02-4D12-A3C0-86BEA9BC2D8E}" type="pres">
      <dgm:prSet presAssocID="{CB68C3E6-F252-4D4E-B0EE-B9DF191111EA}" presName="sibTrans" presStyleCnt="0"/>
      <dgm:spPr/>
    </dgm:pt>
    <dgm:pt modelId="{9880A9C5-BE3E-4410-B9D1-0A3E90BD0C39}" type="pres">
      <dgm:prSet presAssocID="{BA68B266-8445-4B4F-9924-D2736ED41B5E}" presName="node" presStyleLbl="node1" presStyleIdx="3" presStyleCnt="6">
        <dgm:presLayoutVars>
          <dgm:bulletEnabled val="1"/>
        </dgm:presLayoutVars>
      </dgm:prSet>
      <dgm:spPr/>
    </dgm:pt>
    <dgm:pt modelId="{5168E60B-C99A-47A1-9E1C-8C151460C00A}" type="pres">
      <dgm:prSet presAssocID="{58885973-85EE-450F-B054-D7ACD803D27F}" presName="sibTrans" presStyleCnt="0"/>
      <dgm:spPr/>
    </dgm:pt>
    <dgm:pt modelId="{87A045D5-85ED-4BFA-BE86-038DBA5CD43F}" type="pres">
      <dgm:prSet presAssocID="{4BAC97A5-19B2-4B67-AB11-0F84984513C7}" presName="node" presStyleLbl="node1" presStyleIdx="4" presStyleCnt="6">
        <dgm:presLayoutVars>
          <dgm:bulletEnabled val="1"/>
        </dgm:presLayoutVars>
      </dgm:prSet>
      <dgm:spPr/>
    </dgm:pt>
    <dgm:pt modelId="{717E5F46-13E0-4AA1-B93C-62157551ADF4}" type="pres">
      <dgm:prSet presAssocID="{ADEE44B7-971D-4B0F-A4FB-50A304FE21D1}" presName="sibTrans" presStyleCnt="0"/>
      <dgm:spPr/>
    </dgm:pt>
    <dgm:pt modelId="{537D8C2A-B88C-4B3D-9474-EF9E1DDD009A}" type="pres">
      <dgm:prSet presAssocID="{78E3650A-261F-4DF7-B6E5-807948FBE375}" presName="node" presStyleLbl="node1" presStyleIdx="5" presStyleCnt="6">
        <dgm:presLayoutVars>
          <dgm:bulletEnabled val="1"/>
        </dgm:presLayoutVars>
      </dgm:prSet>
      <dgm:spPr/>
    </dgm:pt>
  </dgm:ptLst>
  <dgm:cxnLst>
    <dgm:cxn modelId="{D5771B1A-F5EA-41BE-B74B-F31BC33C2FD0}" srcId="{EBE572B2-15CC-4AAE-945C-3F0E38CD26C3}" destId="{078BC1E3-F5FB-48D2-8FFE-4E8BA6A64A68}" srcOrd="0" destOrd="0" parTransId="{805F26C4-C27D-4563-93A8-79E616EBF248}" sibTransId="{827C76C7-F34E-44FB-B516-E008F7AF949B}"/>
    <dgm:cxn modelId="{5BD52129-1BB7-44AA-936C-87766DD013FA}" srcId="{A741EDAD-FDCD-472C-A40D-F3B16C76BC5F}" destId="{97FAD603-8973-4BDB-8C33-14A09983BAA5}" srcOrd="0" destOrd="0" parTransId="{94DFFCBC-EBEE-406C-9DEC-BC37A5E416AB}" sibTransId="{FDADB8D2-E043-454A-9B3D-4002D6728C0F}"/>
    <dgm:cxn modelId="{B03E3439-93CD-4B49-9F23-BB9C7637BE03}" type="presOf" srcId="{078BC1E3-F5FB-48D2-8FFE-4E8BA6A64A68}" destId="{F51D24E9-BF71-448B-8DD9-437F44D424A6}" srcOrd="0" destOrd="0" presId="urn:microsoft.com/office/officeart/2005/8/layout/default"/>
    <dgm:cxn modelId="{EAD4975B-8245-4546-90C9-371B0C3651FF}" srcId="{EBE572B2-15CC-4AAE-945C-3F0E38CD26C3}" destId="{7BD8560D-124C-404A-B5C2-BE6485EA9CF8}" srcOrd="1" destOrd="0" parTransId="{F28DCE11-91AF-448F-83B2-D086523F636D}" sibTransId="{F95DFF01-7E41-49D4-B855-5B32169D10B6}"/>
    <dgm:cxn modelId="{FF2E934A-92D6-496B-8003-6749F964C096}" srcId="{EBE572B2-15CC-4AAE-945C-3F0E38CD26C3}" destId="{A741EDAD-FDCD-472C-A40D-F3B16C76BC5F}" srcOrd="2" destOrd="0" parTransId="{7230FCEB-78F1-4CA7-8634-866AECFD5B89}" sibTransId="{CB68C3E6-F252-4D4E-B0EE-B9DF191111EA}"/>
    <dgm:cxn modelId="{FC62FB6F-8055-4DA0-B33B-1B79688F71C1}" type="presOf" srcId="{7BD8560D-124C-404A-B5C2-BE6485EA9CF8}" destId="{5B0BBB1A-F44C-4E3E-A2BA-3B0D919DB3E1}" srcOrd="0" destOrd="0" presId="urn:microsoft.com/office/officeart/2005/8/layout/default"/>
    <dgm:cxn modelId="{486EA851-B59A-426E-969C-46B8AE56D12F}" type="presOf" srcId="{97FAD603-8973-4BDB-8C33-14A09983BAA5}" destId="{6380DF24-2AE9-4641-A071-2A770211DA3D}" srcOrd="0" destOrd="1" presId="urn:microsoft.com/office/officeart/2005/8/layout/default"/>
    <dgm:cxn modelId="{99BB067C-3A78-415C-AF20-BCB2C9FDF90A}" type="presOf" srcId="{BA68B266-8445-4B4F-9924-D2736ED41B5E}" destId="{9880A9C5-BE3E-4410-B9D1-0A3E90BD0C39}" srcOrd="0" destOrd="0" presId="urn:microsoft.com/office/officeart/2005/8/layout/default"/>
    <dgm:cxn modelId="{A9371DBF-CBD9-4578-A049-082FFF777D37}" type="presOf" srcId="{A741EDAD-FDCD-472C-A40D-F3B16C76BC5F}" destId="{6380DF24-2AE9-4641-A071-2A770211DA3D}" srcOrd="0" destOrd="0" presId="urn:microsoft.com/office/officeart/2005/8/layout/default"/>
    <dgm:cxn modelId="{3A560FC6-7613-4EF6-B10E-82FA1200CE93}" srcId="{EBE572B2-15CC-4AAE-945C-3F0E38CD26C3}" destId="{4BAC97A5-19B2-4B67-AB11-0F84984513C7}" srcOrd="4" destOrd="0" parTransId="{510CC53C-1E86-4440-86AE-A0922A85CEFC}" sibTransId="{ADEE44B7-971D-4B0F-A4FB-50A304FE21D1}"/>
    <dgm:cxn modelId="{AA4144DF-70E3-4215-8F1C-87741E7D8149}" srcId="{EBE572B2-15CC-4AAE-945C-3F0E38CD26C3}" destId="{78E3650A-261F-4DF7-B6E5-807948FBE375}" srcOrd="5" destOrd="0" parTransId="{44C09335-0850-4CF6-85BB-8EA19768697B}" sibTransId="{B5FC9E99-4651-47CE-83F2-8D5D2C187838}"/>
    <dgm:cxn modelId="{79916BDF-33E6-43DF-82E4-5DE24658C700}" type="presOf" srcId="{EBE572B2-15CC-4AAE-945C-3F0E38CD26C3}" destId="{6FDE2C65-1EBD-4644-A6B3-024A8E995D0C}" srcOrd="0" destOrd="0" presId="urn:microsoft.com/office/officeart/2005/8/layout/default"/>
    <dgm:cxn modelId="{957886E5-B467-4253-80B8-E66AD5D35E32}" type="presOf" srcId="{4BAC97A5-19B2-4B67-AB11-0F84984513C7}" destId="{87A045D5-85ED-4BFA-BE86-038DBA5CD43F}" srcOrd="0" destOrd="0" presId="urn:microsoft.com/office/officeart/2005/8/layout/default"/>
    <dgm:cxn modelId="{40F5EEE9-49BC-4646-BFDB-1687551EB3F3}" type="presOf" srcId="{78E3650A-261F-4DF7-B6E5-807948FBE375}" destId="{537D8C2A-B88C-4B3D-9474-EF9E1DDD009A}" srcOrd="0" destOrd="0" presId="urn:microsoft.com/office/officeart/2005/8/layout/default"/>
    <dgm:cxn modelId="{A433A1F6-89F7-4A25-AA9C-9866F29F9C61}" srcId="{EBE572B2-15CC-4AAE-945C-3F0E38CD26C3}" destId="{BA68B266-8445-4B4F-9924-D2736ED41B5E}" srcOrd="3" destOrd="0" parTransId="{CB4F5F0B-2FAA-467C-A582-AC9EE829B33A}" sibTransId="{58885973-85EE-450F-B054-D7ACD803D27F}"/>
    <dgm:cxn modelId="{FBED76C4-0740-4024-BF74-9D01EA5726D4}" type="presParOf" srcId="{6FDE2C65-1EBD-4644-A6B3-024A8E995D0C}" destId="{F51D24E9-BF71-448B-8DD9-437F44D424A6}" srcOrd="0" destOrd="0" presId="urn:microsoft.com/office/officeart/2005/8/layout/default"/>
    <dgm:cxn modelId="{188A5E93-B372-4A24-85F5-6847397E86A4}" type="presParOf" srcId="{6FDE2C65-1EBD-4644-A6B3-024A8E995D0C}" destId="{7E0CBD20-5866-47C1-815D-A53308F7FD78}" srcOrd="1" destOrd="0" presId="urn:microsoft.com/office/officeart/2005/8/layout/default"/>
    <dgm:cxn modelId="{39CE5A38-FB6E-4D9D-80D3-9DCEC81F5AB8}" type="presParOf" srcId="{6FDE2C65-1EBD-4644-A6B3-024A8E995D0C}" destId="{5B0BBB1A-F44C-4E3E-A2BA-3B0D919DB3E1}" srcOrd="2" destOrd="0" presId="urn:microsoft.com/office/officeart/2005/8/layout/default"/>
    <dgm:cxn modelId="{C4885613-42DB-4075-A77E-88B63C191F56}" type="presParOf" srcId="{6FDE2C65-1EBD-4644-A6B3-024A8E995D0C}" destId="{F8BA7B8D-A4DD-46EF-B58F-88CB743AF615}" srcOrd="3" destOrd="0" presId="urn:microsoft.com/office/officeart/2005/8/layout/default"/>
    <dgm:cxn modelId="{FD76C801-0AD8-4B8A-AAED-784982AE7813}" type="presParOf" srcId="{6FDE2C65-1EBD-4644-A6B3-024A8E995D0C}" destId="{6380DF24-2AE9-4641-A071-2A770211DA3D}" srcOrd="4" destOrd="0" presId="urn:microsoft.com/office/officeart/2005/8/layout/default"/>
    <dgm:cxn modelId="{15F9B4DC-1996-4FC4-92B5-CEE8C83ACBDF}" type="presParOf" srcId="{6FDE2C65-1EBD-4644-A6B3-024A8E995D0C}" destId="{8634219A-2F02-4D12-A3C0-86BEA9BC2D8E}" srcOrd="5" destOrd="0" presId="urn:microsoft.com/office/officeart/2005/8/layout/default"/>
    <dgm:cxn modelId="{AB7A17EE-EC25-4628-A134-65558E987A5F}" type="presParOf" srcId="{6FDE2C65-1EBD-4644-A6B3-024A8E995D0C}" destId="{9880A9C5-BE3E-4410-B9D1-0A3E90BD0C39}" srcOrd="6" destOrd="0" presId="urn:microsoft.com/office/officeart/2005/8/layout/default"/>
    <dgm:cxn modelId="{DFEE7496-A00C-46E1-AEAB-60E2FE0B5C12}" type="presParOf" srcId="{6FDE2C65-1EBD-4644-A6B3-024A8E995D0C}" destId="{5168E60B-C99A-47A1-9E1C-8C151460C00A}" srcOrd="7" destOrd="0" presId="urn:microsoft.com/office/officeart/2005/8/layout/default"/>
    <dgm:cxn modelId="{66B89661-3B8D-45C6-96C3-06ADBDAA765C}" type="presParOf" srcId="{6FDE2C65-1EBD-4644-A6B3-024A8E995D0C}" destId="{87A045D5-85ED-4BFA-BE86-038DBA5CD43F}" srcOrd="8" destOrd="0" presId="urn:microsoft.com/office/officeart/2005/8/layout/default"/>
    <dgm:cxn modelId="{1C39FED6-6B32-423F-BDF1-1C46D781E0BF}" type="presParOf" srcId="{6FDE2C65-1EBD-4644-A6B3-024A8E995D0C}" destId="{717E5F46-13E0-4AA1-B93C-62157551ADF4}" srcOrd="9" destOrd="0" presId="urn:microsoft.com/office/officeart/2005/8/layout/default"/>
    <dgm:cxn modelId="{4C3584B6-58F6-4DA7-8A9B-6B3EA12BE17E}" type="presParOf" srcId="{6FDE2C65-1EBD-4644-A6B3-024A8E995D0C}" destId="{537D8C2A-B88C-4B3D-9474-EF9E1DDD00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24E9-BF71-448B-8DD9-437F44D424A6}">
      <dsp:nvSpPr>
        <dsp:cNvPr id="0" name=""/>
        <dsp:cNvSpPr/>
      </dsp:nvSpPr>
      <dsp:spPr>
        <a:xfrm>
          <a:off x="492" y="340308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Over 35 million families have been served through Habitat for Humanity worldwide. </a:t>
          </a:r>
        </a:p>
      </dsp:txBody>
      <dsp:txXfrm>
        <a:off x="492" y="340308"/>
        <a:ext cx="1922673" cy="1153604"/>
      </dsp:txXfrm>
    </dsp:sp>
    <dsp:sp modelId="{5B0BBB1A-F44C-4E3E-A2BA-3B0D919DB3E1}">
      <dsp:nvSpPr>
        <dsp:cNvPr id="0" name=""/>
        <dsp:cNvSpPr/>
      </dsp:nvSpPr>
      <dsp:spPr>
        <a:xfrm>
          <a:off x="2115433" y="340308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Habitat provides opportunities to change the trajectory of a family’s life by investing in the economic stability of each homebuyer now and in the future </a:t>
          </a:r>
        </a:p>
      </dsp:txBody>
      <dsp:txXfrm>
        <a:off x="2115433" y="340308"/>
        <a:ext cx="1922673" cy="1153604"/>
      </dsp:txXfrm>
    </dsp:sp>
    <dsp:sp modelId="{6380DF24-2AE9-4641-A071-2A770211DA3D}">
      <dsp:nvSpPr>
        <dsp:cNvPr id="0" name=""/>
        <dsp:cNvSpPr/>
      </dsp:nvSpPr>
      <dsp:spPr>
        <a:xfrm>
          <a:off x="492" y="1686179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Mortgage Affordability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No more than 35% of a family’s income will go to paying monthly mortgage payment. </a:t>
          </a:r>
        </a:p>
      </dsp:txBody>
      <dsp:txXfrm>
        <a:off x="492" y="1686179"/>
        <a:ext cx="1922673" cy="1153604"/>
      </dsp:txXfrm>
    </dsp:sp>
    <dsp:sp modelId="{9880A9C5-BE3E-4410-B9D1-0A3E90BD0C39}">
      <dsp:nvSpPr>
        <dsp:cNvPr id="0" name=""/>
        <dsp:cNvSpPr/>
      </dsp:nvSpPr>
      <dsp:spPr>
        <a:xfrm>
          <a:off x="2115433" y="1686179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Down Payment Assistance</a:t>
          </a:r>
        </a:p>
      </dsp:txBody>
      <dsp:txXfrm>
        <a:off x="2115433" y="1686179"/>
        <a:ext cx="1922673" cy="1153604"/>
      </dsp:txXfrm>
    </dsp:sp>
    <dsp:sp modelId="{87A045D5-85ED-4BFA-BE86-038DBA5CD43F}">
      <dsp:nvSpPr>
        <dsp:cNvPr id="0" name=""/>
        <dsp:cNvSpPr/>
      </dsp:nvSpPr>
      <dsp:spPr>
        <a:xfrm>
          <a:off x="492" y="3032050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Mortgage Lending</a:t>
          </a:r>
        </a:p>
      </dsp:txBody>
      <dsp:txXfrm>
        <a:off x="492" y="3032050"/>
        <a:ext cx="1922673" cy="1153604"/>
      </dsp:txXfrm>
    </dsp:sp>
    <dsp:sp modelId="{537D8C2A-B88C-4B3D-9474-EF9E1DDD009A}">
      <dsp:nvSpPr>
        <dsp:cNvPr id="0" name=""/>
        <dsp:cNvSpPr/>
      </dsp:nvSpPr>
      <dsp:spPr>
        <a:xfrm>
          <a:off x="2115433" y="3032050"/>
          <a:ext cx="1922673" cy="115360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Bridging the homeownership gap for people of color. </a:t>
          </a:r>
        </a:p>
      </dsp:txBody>
      <dsp:txXfrm>
        <a:off x="2115433" y="3032050"/>
        <a:ext cx="1922673" cy="11536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77EB5-5EFA-924F-B689-6860B1219073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464C3-8853-494F-85F7-7B92B969A0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50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D83A7-8344-B14C-A2CE-76A344D76925}" type="datetimeFigureOut">
              <a:rPr lang="en-US" smtClean="0"/>
              <a:pPr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A1BA63-1B23-8447-954D-F7654B630F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11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932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474C2EA-A5CC-471F-946A-A72D5D412064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49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025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82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14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13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A1BA63-1B23-8447-954D-F7654B630F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193" y="968377"/>
            <a:ext cx="8128609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191" y="257920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881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87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9582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green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" y="6177290"/>
            <a:ext cx="9143999" cy="680709"/>
          </a:xfrm>
          <a:prstGeom prst="rect">
            <a:avLst/>
          </a:prstGeom>
          <a:solidFill>
            <a:srgbClr val="CE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3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lu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3" y="6177290"/>
            <a:ext cx="9143999" cy="680709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6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2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3543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1422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885" y="1728160"/>
            <a:ext cx="6601617" cy="317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70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126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38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628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9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977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itle slide - add your own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613587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581" y="3965459"/>
            <a:ext cx="8236951" cy="665784"/>
          </a:xfrm>
        </p:spPr>
        <p:txBody>
          <a:bodyPr anchor="b">
            <a:noAutofit/>
          </a:bodyPr>
          <a:lstStyle>
            <a:lvl1pPr algn="l">
              <a:defRPr sz="4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579" y="4898002"/>
            <a:ext cx="5486400" cy="80486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143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vertical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4479680" y="234668"/>
            <a:ext cx="4424460" cy="56320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3849919" cy="13956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57202" y="1973974"/>
            <a:ext cx="3849919" cy="41521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4588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507" y="460142"/>
            <a:ext cx="805268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507" y="229874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995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" y="0"/>
            <a:ext cx="9143999" cy="6126163"/>
          </a:xfrm>
          <a:prstGeom prst="rect">
            <a:avLst/>
          </a:prstGeom>
          <a:solidFill>
            <a:srgbClr val="00AFD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" y="6177290"/>
            <a:ext cx="9143999" cy="680709"/>
          </a:xfrm>
          <a:prstGeom prst="rect">
            <a:avLst/>
          </a:prstGeom>
          <a:solidFill>
            <a:srgbClr val="CE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520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72" r:id="rId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 spc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445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8" r:id="rId4"/>
    <p:sldLayoutId id="2147483669" r:id="rId5"/>
    <p:sldLayoutId id="2147483673" r:id="rId6"/>
    <p:sldLayoutId id="2147483662" r:id="rId7"/>
    <p:sldLayoutId id="2147483663" r:id="rId8"/>
    <p:sldLayoutId id="2147483671" r:id="rId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rgbClr val="00AFD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u@habitatla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6"/>
            <a:ext cx="9144000" cy="6137711"/>
          </a:xfr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742001" y="3828869"/>
            <a:ext cx="5824027" cy="2744948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0AFD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80000"/>
              </a:lnSpc>
            </a:pPr>
            <a:r>
              <a:rPr lang="en-US" sz="3600" dirty="0">
                <a:solidFill>
                  <a:schemeClr val="bg2"/>
                </a:solidFill>
              </a:rPr>
              <a:t>Habitat for Humanity of Greater Los Angeles Valley Village Neighborhood Council Presentation.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1868" y="0"/>
            <a:ext cx="3217143" cy="18345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thru_shelter_BL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785" y="6279804"/>
            <a:ext cx="3799994" cy="4782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263E78-9944-42C9-B357-7AFD271F87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826" y="183849"/>
            <a:ext cx="294322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233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A40365-5115-4FF9-A543-2F58932D09E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666" b="3153"/>
          <a:stretch/>
        </p:blipFill>
        <p:spPr>
          <a:xfrm>
            <a:off x="20" y="1"/>
            <a:ext cx="9143980" cy="613587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1F32E4-8E87-4908-A9F2-73937966B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581" y="2727496"/>
            <a:ext cx="8236951" cy="665784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dirty="0">
                <a:highlight>
                  <a:srgbClr val="00AFD7"/>
                </a:highlight>
              </a:rPr>
              <a:t>What’s Happening in 2022: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E25DFA-D59F-42D7-AFE5-064540C3E6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38387" y="3446581"/>
            <a:ext cx="6183249" cy="257571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ctr">
              <a:lnSpc>
                <a:spcPct val="90000"/>
              </a:lnSpc>
            </a:pPr>
            <a:endParaRPr lang="en-US" sz="2400" dirty="0">
              <a:highlight>
                <a:srgbClr val="FF671F"/>
              </a:highlight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671F"/>
                </a:highlight>
              </a:rPr>
              <a:t>36 New Homes in Long Beach-</a:t>
            </a:r>
            <a:endParaRPr lang="en-US" sz="2400" dirty="0">
              <a:highlight>
                <a:srgbClr val="FF671F"/>
              </a:highlight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671F"/>
                </a:highlight>
              </a:rPr>
              <a:t>8 New Homes in South LA</a:t>
            </a:r>
            <a:endParaRPr lang="en-US" sz="2400" dirty="0">
              <a:highlight>
                <a:srgbClr val="FF671F"/>
              </a:highlight>
              <a:cs typeface="Arial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671F"/>
                </a:highlight>
                <a:ea typeface="+mn-lt"/>
                <a:cs typeface="+mn-lt"/>
              </a:rPr>
              <a:t>Critical Home Repairs for Seniors, Veterans, and Low-Income Homeowners throughout greater LA.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highlight>
                  <a:srgbClr val="FF671F"/>
                </a:highlight>
                <a:ea typeface="+mn-lt"/>
                <a:cs typeface="+mn-lt"/>
              </a:rPr>
              <a:t>Community Clean Ups in SFV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highlight>
                <a:srgbClr val="FF671F"/>
              </a:highlight>
              <a:cs typeface="Arial"/>
            </a:endParaRPr>
          </a:p>
          <a:p>
            <a:pPr algn="ctr">
              <a:lnSpc>
                <a:spcPct val="90000"/>
              </a:lnSpc>
            </a:pPr>
            <a:endParaRPr lang="en-US" sz="1100" dirty="0"/>
          </a:p>
          <a:p>
            <a:pPr>
              <a:lnSpc>
                <a:spcPct val="90000"/>
              </a:lnSpc>
            </a:pPr>
            <a:endParaRPr lang="en-US" sz="11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8379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5B1F0-A64D-4A7A-8CDF-20030752E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59" y="239886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Contact: Chris Untiet</a:t>
            </a:r>
            <a:br>
              <a:rPr lang="en-US" dirty="0"/>
            </a:br>
            <a:br>
              <a:rPr lang="en-US" dirty="0"/>
            </a:br>
            <a:r>
              <a:rPr lang="en-US" dirty="0">
                <a:hlinkClick r:id="rId3"/>
              </a:rPr>
              <a:t>chrisu@habitatla.org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310-749-8575</a:t>
            </a:r>
          </a:p>
        </p:txBody>
      </p:sp>
    </p:spTree>
    <p:extLst>
      <p:ext uri="{BB962C8B-B14F-4D97-AF65-F5344CB8AC3E}">
        <p14:creationId xmlns:p14="http://schemas.microsoft.com/office/powerpoint/2010/main" val="387074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CDD9EE-9CC6-455C-97D0-C79781A76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234" y="2378408"/>
            <a:ext cx="3667531" cy="182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429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BCA1A-0710-49CD-A754-6ACBCAAC5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1663897"/>
            <a:ext cx="5888736" cy="857250"/>
          </a:xfrm>
          <a:ln>
            <a:miter lim="800000"/>
            <a:headEnd/>
            <a:tailEnd/>
          </a:ln>
        </p:spPr>
        <p:txBody>
          <a:bodyPr anchor="t">
            <a:normAutofit fontScale="90000"/>
          </a:bodyPr>
          <a:lstStyle/>
          <a:p>
            <a:pPr>
              <a:defRPr/>
            </a:pPr>
            <a:br>
              <a:rPr lang="en-US" sz="2700" dirty="0"/>
            </a:br>
            <a:br>
              <a:rPr lang="en-US" sz="2700" dirty="0"/>
            </a:br>
            <a:br>
              <a:rPr lang="en-US" sz="1350" dirty="0"/>
            </a:br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8912D42-5C34-4883-BDB1-288A32DF6CE6}"/>
              </a:ext>
            </a:extLst>
          </p:cNvPr>
          <p:cNvSpPr/>
          <p:nvPr/>
        </p:nvSpPr>
        <p:spPr>
          <a:xfrm>
            <a:off x="1925836" y="1238442"/>
            <a:ext cx="5292328" cy="170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500" u="sng" dirty="0">
                <a:solidFill>
                  <a:schemeClr val="bg1"/>
                </a:solidFill>
              </a:rPr>
              <a:t>Mission Statement</a:t>
            </a:r>
            <a:br>
              <a:rPr lang="en-US" sz="1500" u="sng" dirty="0">
                <a:solidFill>
                  <a:schemeClr val="bg1"/>
                </a:solidFill>
              </a:rPr>
            </a:br>
            <a:r>
              <a:rPr lang="en-US" sz="1500" dirty="0">
                <a:solidFill>
                  <a:schemeClr val="bg1"/>
                </a:solidFill>
              </a:rPr>
              <a:t>Seeking to put God’s love into action, Habitat for Humanity brings people together to build homes, communities and hope.</a:t>
            </a:r>
          </a:p>
          <a:p>
            <a:pPr algn="ctr" eaLnBrk="1" hangingPunct="1">
              <a:defRPr/>
            </a:pPr>
            <a:endParaRPr lang="en-US" sz="1500" dirty="0">
              <a:solidFill>
                <a:schemeClr val="bg1"/>
              </a:solidFill>
            </a:endParaRPr>
          </a:p>
          <a:p>
            <a:pPr algn="ctr" eaLnBrk="1" hangingPunct="1">
              <a:defRPr/>
            </a:pPr>
            <a:r>
              <a:rPr lang="en-US" sz="1500" u="sng" dirty="0">
                <a:solidFill>
                  <a:schemeClr val="bg1"/>
                </a:solidFill>
              </a:rPr>
              <a:t>Our Vision</a:t>
            </a:r>
          </a:p>
          <a:p>
            <a:pPr algn="ctr" eaLnBrk="1" hangingPunct="1">
              <a:defRPr/>
            </a:pPr>
            <a:r>
              <a:rPr lang="en-US" sz="1500" dirty="0">
                <a:solidFill>
                  <a:schemeClr val="bg1"/>
                </a:solidFill>
              </a:rPr>
              <a:t>A world where everyone has a decent place to live.</a:t>
            </a:r>
          </a:p>
        </p:txBody>
      </p:sp>
      <p:pic>
        <p:nvPicPr>
          <p:cNvPr id="9" name="Picture 12" descr="C:\Documents and Settings\smason.HABITATLA\My Documents\Dropbox\Development Photos\Volunteer Photos\AmeriCorps House Painting email.jpg">
            <a:extLst>
              <a:ext uri="{FF2B5EF4-FFF2-40B4-BE49-F238E27FC236}">
                <a16:creationId xmlns:a16="http://schemas.microsoft.com/office/drawing/2014/main" id="{5B02D834-BE31-40CA-AF39-42EC756575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5323" b="23486"/>
          <a:stretch/>
        </p:blipFill>
        <p:spPr bwMode="auto">
          <a:xfrm>
            <a:off x="1525108" y="3289696"/>
            <a:ext cx="6078128" cy="250815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2318617" y="711792"/>
            <a:ext cx="4491110" cy="854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u="sng" dirty="0">
                <a:solidFill>
                  <a:schemeClr val="bg1"/>
                </a:solidFill>
                <a:latin typeface="Palatino Linotype" pitchFamily="18" charset="0"/>
              </a:rPr>
              <a:t>WHO WE ARE</a:t>
            </a:r>
            <a:br>
              <a:rPr lang="en-US" altLang="en-US" sz="1500" u="sng" dirty="0">
                <a:latin typeface="Arial" charset="0"/>
              </a:rPr>
            </a:br>
            <a:br>
              <a:rPr lang="en-US" altLang="en-US" sz="1500" u="sng" dirty="0">
                <a:latin typeface="Arial" charset="0"/>
              </a:rPr>
            </a:br>
            <a:endParaRPr lang="en-US" altLang="en-US" sz="1350" u="sng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633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0254C8E0-918C-45DA-BFAD-1062FDF23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294" y="1266092"/>
            <a:ext cx="7001373" cy="39630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5E7907-D4F0-4107-9114-C89D1E55EBB8}"/>
              </a:ext>
            </a:extLst>
          </p:cNvPr>
          <p:cNvSpPr txBox="1"/>
          <p:nvPr/>
        </p:nvSpPr>
        <p:spPr>
          <a:xfrm>
            <a:off x="1190888" y="512186"/>
            <a:ext cx="7104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Habitat in 70 Countries Around the World!!</a:t>
            </a:r>
          </a:p>
        </p:txBody>
      </p:sp>
    </p:spTree>
    <p:extLst>
      <p:ext uri="{BB962C8B-B14F-4D97-AF65-F5344CB8AC3E}">
        <p14:creationId xmlns:p14="http://schemas.microsoft.com/office/powerpoint/2010/main" val="2629700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2B95F2-5F3B-400A-A897-04D96D60977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899793" y="257977"/>
            <a:ext cx="5344413" cy="56431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273AD6-9C2E-48B1-B73F-47AB2FB0738A}"/>
              </a:ext>
            </a:extLst>
          </p:cNvPr>
          <p:cNvSpPr txBox="1"/>
          <p:nvPr/>
        </p:nvSpPr>
        <p:spPr>
          <a:xfrm>
            <a:off x="1477763" y="6211669"/>
            <a:ext cx="7920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Habitat for Humanity of Greater Los Angeles Service Area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37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B1B61-6369-48BD-824B-F8CC7C37B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3700"/>
              <a:t>What is Habitat for Humanity’s Impact in the lives of people?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668822C-D7A5-46EA-AD3B-D1E49E6C671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75520495"/>
              </p:ext>
            </p:extLst>
          </p:nvPr>
        </p:nvGraphicFramePr>
        <p:xfrm>
          <a:off x="4648200" y="16002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031826DE-5CAD-46F5-B7AB-B85EDA6F4F1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8"/>
          <a:stretch>
            <a:fillRect/>
          </a:stretch>
        </p:blipFill>
        <p:spPr>
          <a:xfrm>
            <a:off x="457200" y="2247741"/>
            <a:ext cx="4038600" cy="3230880"/>
          </a:xfrm>
        </p:spPr>
      </p:pic>
    </p:spTree>
    <p:extLst>
      <p:ext uri="{BB962C8B-B14F-4D97-AF65-F5344CB8AC3E}">
        <p14:creationId xmlns:p14="http://schemas.microsoft.com/office/powerpoint/2010/main" val="1276307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05083-07BF-4AA2-BB17-87DDEB229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CEDC00"/>
                </a:solidFill>
              </a:rPr>
              <a:t>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8903B-88C1-4B60-8152-0F26993506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59521"/>
            <a:ext cx="82296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New Home Construction</a:t>
            </a:r>
          </a:p>
          <a:p>
            <a:r>
              <a:rPr lang="en-US" dirty="0"/>
              <a:t>Home Repair</a:t>
            </a:r>
            <a:endParaRPr lang="en-US" dirty="0">
              <a:cs typeface="Arial"/>
            </a:endParaRPr>
          </a:p>
          <a:p>
            <a:r>
              <a:rPr lang="en-US" dirty="0">
                <a:ea typeface="+mn-lt"/>
                <a:cs typeface="+mn-lt"/>
              </a:rPr>
              <a:t>Neighborhood Revitalization</a:t>
            </a:r>
          </a:p>
          <a:p>
            <a:r>
              <a:rPr lang="en-US" dirty="0">
                <a:ea typeface="+mn-lt"/>
                <a:cs typeface="+mn-lt"/>
              </a:rPr>
              <a:t>Covid-19 Relief Fund</a:t>
            </a:r>
          </a:p>
          <a:p>
            <a:r>
              <a:rPr lang="en-US" dirty="0"/>
              <a:t>Disaster Relief</a:t>
            </a:r>
            <a:endParaRPr lang="en-US" dirty="0">
              <a:cs typeface="Arial"/>
            </a:endParaRPr>
          </a:p>
          <a:p>
            <a:r>
              <a:rPr lang="en-US" dirty="0"/>
              <a:t>ReStores</a:t>
            </a:r>
          </a:p>
          <a:p>
            <a:r>
              <a:rPr lang="en-US" dirty="0">
                <a:cs typeface="Arial"/>
              </a:rPr>
              <a:t>Pathways to Home Ownership</a:t>
            </a:r>
          </a:p>
          <a:p>
            <a:pPr marL="0" indent="0">
              <a:buNone/>
            </a:pP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4357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6C48B7DD-F138-49B5-8811-3401E916B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7660" y="1354139"/>
            <a:ext cx="5788680" cy="4645416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AEA741-41D6-460E-B66D-A1C27C15B4DA}"/>
              </a:ext>
            </a:extLst>
          </p:cNvPr>
          <p:cNvSpPr txBox="1"/>
          <p:nvPr/>
        </p:nvSpPr>
        <p:spPr>
          <a:xfrm>
            <a:off x="295421" y="196946"/>
            <a:ext cx="8510953" cy="110535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How has the Habitat for Humanity model proven to be successful over 46 years?</a:t>
            </a:r>
          </a:p>
        </p:txBody>
      </p:sp>
    </p:spTree>
    <p:extLst>
      <p:ext uri="{BB962C8B-B14F-4D97-AF65-F5344CB8AC3E}">
        <p14:creationId xmlns:p14="http://schemas.microsoft.com/office/powerpoint/2010/main" val="211313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AEA741-41D6-460E-B66D-A1C27C15B4DA}"/>
              </a:ext>
            </a:extLst>
          </p:cNvPr>
          <p:cNvSpPr txBox="1"/>
          <p:nvPr/>
        </p:nvSpPr>
        <p:spPr>
          <a:xfrm>
            <a:off x="295421" y="196946"/>
            <a:ext cx="8510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+mj-lt"/>
              </a:rPr>
              <a:t>Where does Habitat for Humanity sit on the Housing Continuum Model?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710F4F0-BE9A-4D01-AF80-63568E8B0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9529" y="1360544"/>
            <a:ext cx="8284941" cy="4136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873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TextBox 7">
            <a:extLst>
              <a:ext uri="{FF2B5EF4-FFF2-40B4-BE49-F238E27FC236}">
                <a16:creationId xmlns:a16="http://schemas.microsoft.com/office/drawing/2014/main" id="{EE651EC2-C8E3-44C6-B991-A3451A925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53" y="1111348"/>
            <a:ext cx="4680842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altLang="en-US" sz="2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itchFamily="18" charset="0"/>
              </a:rPr>
              <a:t>WAYS TO SUPPORT!</a:t>
            </a:r>
          </a:p>
        </p:txBody>
      </p:sp>
      <p:pic>
        <p:nvPicPr>
          <p:cNvPr id="14343" name="Picture 7" descr="jan15build8">
            <a:extLst>
              <a:ext uri="{FF2B5EF4-FFF2-40B4-BE49-F238E27FC236}">
                <a16:creationId xmlns:a16="http://schemas.microsoft.com/office/drawing/2014/main" id="{E3F942E0-0A0A-4D78-8653-C47B4CF9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60232" y="1371600"/>
            <a:ext cx="1750219" cy="13144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DSC00966">
            <a:extLst>
              <a:ext uri="{FF2B5EF4-FFF2-40B4-BE49-F238E27FC236}">
                <a16:creationId xmlns:a16="http://schemas.microsoft.com/office/drawing/2014/main" id="{B1438CC4-89A7-4A7A-A433-E55288898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60231" y="4514850"/>
            <a:ext cx="1758554" cy="1319213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Content Placeholder 3"/>
          <p:cNvSpPr txBox="1">
            <a:spLocks/>
          </p:cNvSpPr>
          <p:nvPr/>
        </p:nvSpPr>
        <p:spPr bwMode="auto">
          <a:xfrm>
            <a:off x="942535" y="1065188"/>
            <a:ext cx="3844876" cy="3584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Volunteer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Fundraise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Lead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Find Families &amp; Land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Advocate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Coalitions and Interfaith  </a:t>
            </a:r>
          </a:p>
          <a:p>
            <a:r>
              <a:rPr lang="en-US" altLang="en-US" sz="2800" dirty="0">
                <a:solidFill>
                  <a:schemeClr val="bg1"/>
                </a:solidFill>
              </a:rPr>
              <a:t>Pray</a:t>
            </a:r>
          </a:p>
          <a:p>
            <a:endParaRPr lang="en-US" altLang="en-US" sz="1050" dirty="0"/>
          </a:p>
          <a:p>
            <a:endParaRPr lang="en-US" altLang="en-US" sz="1500" dirty="0"/>
          </a:p>
        </p:txBody>
      </p:sp>
      <p:pic>
        <p:nvPicPr>
          <p:cNvPr id="16390" name="Picture 8">
            <a:extLst>
              <a:ext uri="{FF2B5EF4-FFF2-40B4-BE49-F238E27FC236}">
                <a16:creationId xmlns:a16="http://schemas.microsoft.com/office/drawing/2014/main" id="{A96FE9E4-3FCA-4569-A0CA-BA5A29E8D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8294" y="2857500"/>
            <a:ext cx="2282429" cy="150495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83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bitat Brand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7"/>
      </a:accent1>
      <a:accent2>
        <a:srgbClr val="CEDC00"/>
      </a:accent2>
      <a:accent3>
        <a:srgbClr val="888B8D"/>
      </a:accent3>
      <a:accent4>
        <a:srgbClr val="FF671F"/>
      </a:accent4>
      <a:accent5>
        <a:srgbClr val="A4343A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Habitat Brand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7"/>
      </a:accent1>
      <a:accent2>
        <a:srgbClr val="CEDC00"/>
      </a:accent2>
      <a:accent3>
        <a:srgbClr val="888B8D"/>
      </a:accent3>
      <a:accent4>
        <a:srgbClr val="FF671F"/>
      </a:accent4>
      <a:accent5>
        <a:srgbClr val="A4343A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c9012d6-5076-48be-8464-c19e8b4cb784" xsi:nil="true"/>
    <SharedWithUsers xmlns="21d9afbb-c984-4ae0-a91e-877cc7b9d36b">
      <UserInfo>
        <DisplayName>Kenna Ledbetter</DisplayName>
        <AccountId>152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9E5F07C2A131419BFD6D605E3D0071" ma:contentTypeVersion="14" ma:contentTypeDescription="Create a new document." ma:contentTypeScope="" ma:versionID="a392b263d7ca0c5e004c65a738cc1dd9">
  <xsd:schema xmlns:xsd="http://www.w3.org/2001/XMLSchema" xmlns:xs="http://www.w3.org/2001/XMLSchema" xmlns:p="http://schemas.microsoft.com/office/2006/metadata/properties" xmlns:ns2="21d9afbb-c984-4ae0-a91e-877cc7b9d36b" xmlns:ns3="0c9012d6-5076-48be-8464-c19e8b4cb784" targetNamespace="http://schemas.microsoft.com/office/2006/metadata/properties" ma:root="true" ma:fieldsID="fcd1b0a32e0a434c0ae91d360b946866" ns2:_="" ns3:_="">
    <xsd:import namespace="21d9afbb-c984-4ae0-a91e-877cc7b9d36b"/>
    <xsd:import namespace="0c9012d6-5076-48be-8464-c19e8b4cb78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_Flow_SignoffStatu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9afbb-c984-4ae0-a91e-877cc7b9d3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012d6-5076-48be-8464-c19e8b4cb7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ECE509-01D7-4B6F-8A59-8C98BC0F36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28D717-C4F6-48BF-81A7-EEA3C2D60CB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0c9012d6-5076-48be-8464-c19e8b4cb784"/>
    <ds:schemaRef ds:uri="http://schemas.microsoft.com/office/2006/metadata/properties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21d9afbb-c984-4ae0-a91e-877cc7b9d36b"/>
  </ds:schemaRefs>
</ds:datastoreItem>
</file>

<file path=customXml/itemProps3.xml><?xml version="1.0" encoding="utf-8"?>
<ds:datastoreItem xmlns:ds="http://schemas.openxmlformats.org/officeDocument/2006/customXml" ds:itemID="{FD14721B-1EF6-4188-95C5-315B1DB16F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9afbb-c984-4ae0-a91e-877cc7b9d36b"/>
    <ds:schemaRef ds:uri="0c9012d6-5076-48be-8464-c19e8b4cb7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68390</TotalTime>
  <Words>291</Words>
  <Application>Microsoft Office PowerPoint</Application>
  <PresentationFormat>On-screen Show (4:3)</PresentationFormat>
  <Paragraphs>60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Constantia</vt:lpstr>
      <vt:lpstr>Palatino Linotype</vt:lpstr>
      <vt:lpstr>Wingdings 2</vt:lpstr>
      <vt:lpstr>Office Theme</vt:lpstr>
      <vt:lpstr>Custom Design</vt:lpstr>
      <vt:lpstr>PowerPoint Presentation</vt:lpstr>
      <vt:lpstr>   </vt:lpstr>
      <vt:lpstr>PowerPoint Presentation</vt:lpstr>
      <vt:lpstr>PowerPoint Presentation</vt:lpstr>
      <vt:lpstr>What is Habitat for Humanity’s Impact in the lives of people?</vt:lpstr>
      <vt:lpstr>Programs</vt:lpstr>
      <vt:lpstr>PowerPoint Presentation</vt:lpstr>
      <vt:lpstr>PowerPoint Presentation</vt:lpstr>
      <vt:lpstr>PowerPoint Presentation</vt:lpstr>
      <vt:lpstr>What’s Happening in 2022:</vt:lpstr>
      <vt:lpstr>Questions?  Contact: Chris Untiet  chrisu@habitatla.org  310-749-8575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Notes</dc:title>
  <dc:creator>Kenna Ledbetter</dc:creator>
  <cp:lastModifiedBy>Tony Braswell</cp:lastModifiedBy>
  <cp:revision>3</cp:revision>
  <dcterms:created xsi:type="dcterms:W3CDTF">2021-03-04T01:52:14Z</dcterms:created>
  <dcterms:modified xsi:type="dcterms:W3CDTF">2022-04-26T23:35:26Z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0x0101007C9E5F07C2A131419BFD6D605E3D0071</vt:lpwstr>
  </property>
</Properties>
</file>